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</p:sldMasterIdLst>
  <p:notesMasterIdLst>
    <p:notesMasterId r:id="rId16"/>
  </p:notesMasterIdLst>
  <p:sldIdLst>
    <p:sldId id="256" r:id="rId2"/>
    <p:sldId id="257" r:id="rId3"/>
    <p:sldId id="262" r:id="rId4"/>
    <p:sldId id="263" r:id="rId5"/>
    <p:sldId id="264" r:id="rId6"/>
    <p:sldId id="265" r:id="rId7"/>
    <p:sldId id="266" r:id="rId8"/>
    <p:sldId id="267" r:id="rId9"/>
    <p:sldId id="269" r:id="rId10"/>
    <p:sldId id="307" r:id="rId11"/>
    <p:sldId id="309" r:id="rId12"/>
    <p:sldId id="310" r:id="rId13"/>
    <p:sldId id="311" r:id="rId14"/>
    <p:sldId id="312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3"/>
    <p:restoredTop sz="88878" autoAdjust="0"/>
  </p:normalViewPr>
  <p:slideViewPr>
    <p:cSldViewPr snapToGrid="0" snapToObjects="1">
      <p:cViewPr varScale="1">
        <p:scale>
          <a:sx n="44" d="100"/>
          <a:sy n="44" d="100"/>
        </p:scale>
        <p:origin x="52" y="12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150D1E-A7F9-4460-9520-844A191F8228}" type="datetimeFigureOut">
              <a:rPr lang="en-US" smtClean="0"/>
              <a:t>6/30/2016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0D2A04-D323-491D-9DB6-5DAB0A6FE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4249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0D2A04-D323-491D-9DB6-5DAB0A6FE2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6721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88825" cy="6872226"/>
            <a:chOff x="0" y="0"/>
            <a:chExt cx="12188825" cy="6872226"/>
          </a:xfrm>
        </p:grpSpPr>
        <p:pic>
          <p:nvPicPr>
            <p:cNvPr id="9" name="Picture 8" descr="HD-PanelTitle-V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" r="47673"/>
            <a:stretch/>
          </p:blipFill>
          <p:spPr>
            <a:xfrm rot="5400000">
              <a:off x="5245268" y="530352"/>
              <a:ext cx="1673352" cy="612648"/>
            </a:xfrm>
            <a:prstGeom prst="rect">
              <a:avLst/>
            </a:prstGeom>
          </p:spPr>
        </p:pic>
        <p:pic>
          <p:nvPicPr>
            <p:cNvPr id="18" name="Picture 17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819"/>
            <a:stretch/>
          </p:blipFill>
          <p:spPr>
            <a:xfrm rot="5400000">
              <a:off x="5263556" y="5747514"/>
              <a:ext cx="1636776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833D0770-AA4B-784A-8041-739C954F7EC7}" type="datetimeFigureOut">
              <a:rPr lang="en-US" smtClean="0"/>
              <a:t>6/30/2016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E921B9F9-B605-7944-8B31-C3CDB3185D68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5023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D0770-AA4B-784A-8041-739C954F7EC7}" type="datetimeFigureOut">
              <a:rPr lang="en-US" smtClean="0"/>
              <a:t>6/30/2016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1B9F9-B605-7944-8B31-C3CDB3185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1615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D0770-AA4B-784A-8041-739C954F7EC7}" type="datetimeFigureOut">
              <a:rPr lang="en-US" smtClean="0"/>
              <a:t>6/30/2016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1B9F9-B605-7944-8B31-C3CDB3185D68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64327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D0770-AA4B-784A-8041-739C954F7EC7}" type="datetimeFigureOut">
              <a:rPr lang="en-US" smtClean="0"/>
              <a:t>6/30/2016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1B9F9-B605-7944-8B31-C3CDB3185D68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03284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D0770-AA4B-784A-8041-739C954F7EC7}" type="datetimeFigureOut">
              <a:rPr lang="en-US" smtClean="0"/>
              <a:t>6/30/2016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1B9F9-B605-7944-8B31-C3CDB3185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5325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D0770-AA4B-784A-8041-739C954F7EC7}" type="datetimeFigureOut">
              <a:rPr lang="en-US" smtClean="0"/>
              <a:t>6/30/2016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1B9F9-B605-7944-8B31-C3CDB3185D68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35645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D0770-AA4B-784A-8041-739C954F7EC7}" type="datetimeFigureOut">
              <a:rPr lang="en-US" smtClean="0"/>
              <a:t>6/30/2016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1B9F9-B605-7944-8B31-C3CDB3185D68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2114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D0770-AA4B-784A-8041-739C954F7EC7}" type="datetimeFigureOut">
              <a:rPr lang="en-US" smtClean="0"/>
              <a:t>6/30/2016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1B9F9-B605-7944-8B31-C3CDB3185D68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05411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D0770-AA4B-784A-8041-739C954F7EC7}" type="datetimeFigureOut">
              <a:rPr lang="en-US" smtClean="0"/>
              <a:t>6/30/2016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1B9F9-B605-7944-8B31-C3CDB3185D68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6575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D0770-AA4B-784A-8041-739C954F7EC7}" type="datetimeFigureOut">
              <a:rPr lang="en-US" smtClean="0"/>
              <a:t>6/30/2016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1B9F9-B605-7944-8B31-C3CDB3185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076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D0770-AA4B-784A-8041-739C954F7EC7}" type="datetimeFigureOut">
              <a:rPr lang="en-US" smtClean="0"/>
              <a:t>6/30/2016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1B9F9-B605-7944-8B31-C3CDB3185D68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1596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D0770-AA4B-784A-8041-739C954F7EC7}" type="datetimeFigureOut">
              <a:rPr lang="en-US" smtClean="0"/>
              <a:t>6/30/2016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1B9F9-B605-7944-8B31-C3CDB3185D68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27872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D0770-AA4B-784A-8041-739C954F7EC7}" type="datetimeFigureOut">
              <a:rPr lang="en-US" smtClean="0"/>
              <a:t>6/30/2016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1B9F9-B605-7944-8B31-C3CDB3185D68}" type="slidenum">
              <a:rPr lang="en-US" smtClean="0"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95530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D0770-AA4B-784A-8041-739C954F7EC7}" type="datetimeFigureOut">
              <a:rPr lang="en-US" smtClean="0"/>
              <a:t>6/30/2016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1B9F9-B605-7944-8B31-C3CDB3185D68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49175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D0770-AA4B-784A-8041-739C954F7EC7}" type="datetimeFigureOut">
              <a:rPr lang="en-US" smtClean="0"/>
              <a:t>6/30/2016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1B9F9-B605-7944-8B31-C3CDB3185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210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D0770-AA4B-784A-8041-739C954F7EC7}" type="datetimeFigureOut">
              <a:rPr lang="en-US" smtClean="0"/>
              <a:t>6/30/2016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1B9F9-B605-7944-8B31-C3CDB3185D68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92723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D0770-AA4B-784A-8041-739C954F7EC7}" type="datetimeFigureOut">
              <a:rPr lang="en-US" smtClean="0"/>
              <a:t>6/30/2016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1B9F9-B605-7944-8B31-C3CDB3185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438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88825" cy="6856215"/>
            <a:chOff x="0" y="0"/>
            <a:chExt cx="12188825" cy="6856215"/>
          </a:xfrm>
        </p:grpSpPr>
        <p:pic>
          <p:nvPicPr>
            <p:cNvPr id="8" name="Picture 7" descr="HD-PanelContent-V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1" y="76265"/>
              <a:ext cx="758952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0" y="6173526"/>
              <a:ext cx="758952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33D0770-AA4B-784A-8041-739C954F7EC7}" type="datetimeFigureOut">
              <a:rPr lang="en-US" smtClean="0"/>
              <a:t>6/30/2016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921B9F9-B605-7944-8B31-C3CDB3185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965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Chapter </a:t>
            </a:r>
            <a:r>
              <a:rPr lang="en-US" b="1" dirty="0" smtClean="0"/>
              <a:t>9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02288" y="3559625"/>
            <a:ext cx="6995888" cy="1513117"/>
          </a:xfrm>
        </p:spPr>
        <p:txBody>
          <a:bodyPr>
            <a:noAutofit/>
          </a:bodyPr>
          <a:lstStyle/>
          <a:p>
            <a:r>
              <a:rPr lang="en-US" sz="4000" b="1" dirty="0"/>
              <a:t>Deciding on a Corporate Culture and Making It Work</a:t>
            </a:r>
            <a:endParaRPr lang="en-US" sz="3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494493" y="4968704"/>
            <a:ext cx="64400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Westover, </a:t>
            </a:r>
            <a:r>
              <a:rPr lang="en-US" sz="1200" i="1" dirty="0" smtClean="0"/>
              <a:t>Strategic Organizational &amp; Business Ethics Toolkit</a:t>
            </a:r>
            <a:r>
              <a:rPr lang="en-US" sz="1200" dirty="0" smtClean="0"/>
              <a:t>, Copyright © 2014 by HCI Press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911234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Styles and Values of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2" y="2418432"/>
            <a:ext cx="9601196" cy="345137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A persona of leadership is the role adopted when </a:t>
            </a:r>
            <a:r>
              <a:rPr lang="en-US" dirty="0" smtClean="0"/>
              <a:t>leading an </a:t>
            </a:r>
            <a:r>
              <a:rPr lang="en-US" dirty="0"/>
              <a:t>organization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There </a:t>
            </a:r>
            <a:r>
              <a:rPr lang="en-US" dirty="0"/>
              <a:t>are a number of basic personas or leadership </a:t>
            </a:r>
            <a:r>
              <a:rPr lang="en-US" dirty="0" smtClean="0"/>
              <a:t>styles that </a:t>
            </a:r>
            <a:r>
              <a:rPr lang="en-US" dirty="0"/>
              <a:t>may be mixed on an individual basis.</a:t>
            </a:r>
          </a:p>
          <a:p>
            <a:r>
              <a:rPr lang="en-US" dirty="0" smtClean="0"/>
              <a:t>Leadership </a:t>
            </a:r>
            <a:r>
              <a:rPr lang="en-US" dirty="0"/>
              <a:t>styles are not good or bad in themselves, </a:t>
            </a:r>
            <a:r>
              <a:rPr lang="en-US" dirty="0" smtClean="0"/>
              <a:t>but some </a:t>
            </a:r>
            <a:r>
              <a:rPr lang="en-US" dirty="0"/>
              <a:t>are more or less suited to certain </a:t>
            </a:r>
            <a:r>
              <a:rPr lang="en-US" dirty="0" smtClean="0"/>
              <a:t>individual personalities </a:t>
            </a:r>
            <a:r>
              <a:rPr lang="en-US" dirty="0"/>
              <a:t>and specific kinds of businesses.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526024" y="5869802"/>
            <a:ext cx="64400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Westover, </a:t>
            </a:r>
            <a:r>
              <a:rPr lang="en-US" sz="1200" i="1" dirty="0" smtClean="0"/>
              <a:t>Strategic Organizational &amp; Business Ethics Toolkit</a:t>
            </a:r>
            <a:r>
              <a:rPr lang="en-US" sz="1200" dirty="0" smtClean="0"/>
              <a:t>, Copyright © 2014 by HCI Press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92980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Test Your Knowledge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List </a:t>
            </a:r>
            <a:r>
              <a:rPr lang="en-US" dirty="0"/>
              <a:t>some questions you could ask about a </a:t>
            </a:r>
            <a:r>
              <a:rPr lang="en-US" dirty="0" smtClean="0"/>
              <a:t>workplace that </a:t>
            </a:r>
            <a:r>
              <a:rPr lang="en-US" dirty="0"/>
              <a:t>would start to give you a sense of its culture</a:t>
            </a:r>
            <a:r>
              <a:rPr lang="en-US" dirty="0" smtClean="0"/>
              <a:t>.</a:t>
            </a:r>
          </a:p>
          <a:p>
            <a:r>
              <a:rPr lang="en-US" dirty="0"/>
              <a:t>What are five ways that an organization may attempt </a:t>
            </a:r>
            <a:r>
              <a:rPr lang="en-US" dirty="0" smtClean="0"/>
              <a:t>to instill </a:t>
            </a:r>
            <a:r>
              <a:rPr lang="en-US" dirty="0"/>
              <a:t>a culture through social conditioning</a:t>
            </a:r>
            <a:r>
              <a:rPr lang="en-US" dirty="0" smtClean="0"/>
              <a:t>?</a:t>
            </a:r>
          </a:p>
          <a:p>
            <a:r>
              <a:rPr lang="en-US" dirty="0"/>
              <a:t>In what ways can an ethically </a:t>
            </a:r>
            <a:r>
              <a:rPr lang="en-US" dirty="0" smtClean="0"/>
              <a:t>questionable organizational </a:t>
            </a:r>
            <a:r>
              <a:rPr lang="en-US" dirty="0"/>
              <a:t>culture be challenged by outsiders? </a:t>
            </a:r>
            <a:r>
              <a:rPr lang="en-US" dirty="0" smtClean="0"/>
              <a:t>In what </a:t>
            </a:r>
            <a:r>
              <a:rPr lang="en-US" dirty="0"/>
              <a:t>situations might one way be preferable to another</a:t>
            </a:r>
            <a:r>
              <a:rPr lang="en-US" dirty="0" smtClean="0"/>
              <a:t>?</a:t>
            </a:r>
          </a:p>
          <a:p>
            <a:r>
              <a:rPr lang="en-US" dirty="0"/>
              <a:t>Why might a business install a grooming code</a:t>
            </a:r>
            <a:r>
              <a:rPr lang="en-US" dirty="0" smtClean="0"/>
              <a:t>?</a:t>
            </a:r>
          </a:p>
          <a:p>
            <a:r>
              <a:rPr lang="en-US" dirty="0"/>
              <a:t>Why might diverse fields of work lend themselves </a:t>
            </a:r>
            <a:r>
              <a:rPr lang="en-US" dirty="0" smtClean="0"/>
              <a:t>to divergent </a:t>
            </a:r>
            <a:r>
              <a:rPr lang="en-US" dirty="0"/>
              <a:t>internal cultures</a:t>
            </a:r>
            <a:r>
              <a:rPr lang="en-US" dirty="0" smtClean="0"/>
              <a:t>?</a:t>
            </a:r>
          </a:p>
          <a:p>
            <a:r>
              <a:rPr lang="en-US" dirty="0"/>
              <a:t>What are Goleman’s six leadership prototypes?</a:t>
            </a:r>
          </a:p>
          <a:p>
            <a:r>
              <a:rPr lang="en-US" dirty="0" smtClean="0"/>
              <a:t>Are </a:t>
            </a:r>
            <a:r>
              <a:rPr lang="en-US" dirty="0"/>
              <a:t>there any other leadership prototypes that could </a:t>
            </a:r>
            <a:r>
              <a:rPr lang="en-US" dirty="0" smtClean="0"/>
              <a:t>be added </a:t>
            </a:r>
            <a:r>
              <a:rPr lang="en-US" dirty="0"/>
              <a:t>to Goleman’s list? Explain.</a:t>
            </a:r>
          </a:p>
          <a:p>
            <a:r>
              <a:rPr lang="en-US" dirty="0" smtClean="0"/>
              <a:t>What </a:t>
            </a:r>
            <a:r>
              <a:rPr lang="en-US" dirty="0"/>
              <a:t>is transformational leadership, and can you </a:t>
            </a:r>
            <a:r>
              <a:rPr lang="en-US" dirty="0" smtClean="0"/>
              <a:t>think of </a:t>
            </a:r>
            <a:r>
              <a:rPr lang="en-US" dirty="0"/>
              <a:t>a kind of organization to which it might be </a:t>
            </a:r>
            <a:r>
              <a:rPr lang="en-US" dirty="0" smtClean="0"/>
              <a:t>well suited</a:t>
            </a:r>
            <a:r>
              <a:rPr lang="en-US" dirty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6506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Case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Culture on the Trading Floor</a:t>
            </a:r>
          </a:p>
          <a:p>
            <a:pPr marL="0" indent="0">
              <a:buNone/>
            </a:pPr>
            <a:r>
              <a:rPr lang="en-US" dirty="0"/>
              <a:t>On Wall Street, S&amp;T means sales and trades of stock, and </a:t>
            </a:r>
            <a:r>
              <a:rPr lang="en-US" dirty="0" smtClean="0"/>
              <a:t>it’s generally </a:t>
            </a:r>
            <a:r>
              <a:rPr lang="en-US" dirty="0"/>
              <a:t>carried out by teams working for a bank </a:t>
            </a:r>
            <a:r>
              <a:rPr lang="en-US" dirty="0" smtClean="0"/>
              <a:t>or investment </a:t>
            </a:r>
            <a:r>
              <a:rPr lang="en-US" dirty="0"/>
              <a:t>house. It’s their job to sniff out the best buys (</a:t>
            </a:r>
            <a:r>
              <a:rPr lang="en-US" dirty="0" smtClean="0"/>
              <a:t>and recommend </a:t>
            </a:r>
            <a:r>
              <a:rPr lang="en-US" dirty="0"/>
              <a:t>them to their clients), while also picking up </a:t>
            </a:r>
            <a:r>
              <a:rPr lang="en-US" dirty="0" smtClean="0"/>
              <a:t>on which </a:t>
            </a:r>
            <a:r>
              <a:rPr lang="en-US" dirty="0"/>
              <a:t>shares may be in for a fall so they can be unloaded </a:t>
            </a:r>
            <a:r>
              <a:rPr lang="en-US" dirty="0" smtClean="0"/>
              <a:t>fast. On </a:t>
            </a:r>
            <a:r>
              <a:rPr lang="en-US" dirty="0"/>
              <a:t>one of Wall Street </a:t>
            </a:r>
            <a:r>
              <a:rPr lang="en-US" dirty="0" err="1"/>
              <a:t>Oasis.com’s</a:t>
            </a:r>
            <a:r>
              <a:rPr lang="en-US" dirty="0"/>
              <a:t> forum </a:t>
            </a:r>
            <a:r>
              <a:rPr lang="en-US" dirty="0" smtClean="0"/>
              <a:t>pages, welcome2nyc </a:t>
            </a:r>
            <a:r>
              <a:rPr lang="en-US" dirty="0"/>
              <a:t>starts a thread this way: I was curious to </a:t>
            </a:r>
            <a:r>
              <a:rPr lang="en-US" dirty="0" smtClean="0"/>
              <a:t>know the </a:t>
            </a:r>
            <a:r>
              <a:rPr lang="en-US" dirty="0"/>
              <a:t>culture of S&amp;T. Can anyone give an honest opinion? [1]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4526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Case </a:t>
            </a:r>
            <a:r>
              <a:rPr lang="en-US" b="1" dirty="0" smtClean="0"/>
              <a:t>Study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/>
              <a:t>1</a:t>
            </a:r>
            <a:r>
              <a:rPr lang="en-US" dirty="0"/>
              <a:t>. What is a corporate culture?</a:t>
            </a:r>
          </a:p>
          <a:p>
            <a:pPr marL="0" indent="0">
              <a:buNone/>
            </a:pPr>
            <a:r>
              <a:rPr lang="en-US" dirty="0"/>
              <a:t>2. A contributor named credit derivatives posts this </a:t>
            </a:r>
            <a:r>
              <a:rPr lang="en-US" dirty="0" smtClean="0"/>
              <a:t>about the </a:t>
            </a:r>
            <a:r>
              <a:rPr lang="en-US" dirty="0"/>
              <a:t>culture at Deutsche Bank Equities: “These guys </a:t>
            </a:r>
            <a:r>
              <a:rPr lang="en-US" dirty="0" smtClean="0"/>
              <a:t>were brilliant </a:t>
            </a:r>
            <a:r>
              <a:rPr lang="en-US" dirty="0"/>
              <a:t>and no-nonsense. Very tolerant atmosphere, </a:t>
            </a:r>
            <a:r>
              <a:rPr lang="en-US" dirty="0" smtClean="0"/>
              <a:t>but very </a:t>
            </a:r>
            <a:r>
              <a:rPr lang="en-US" dirty="0"/>
              <a:t>focused. These guys argued over the correct </a:t>
            </a:r>
            <a:r>
              <a:rPr lang="en-US" dirty="0" smtClean="0"/>
              <a:t>pricing approach </a:t>
            </a:r>
            <a:r>
              <a:rPr lang="en-US" dirty="0"/>
              <a:t>for equity swaps as opposed to which </a:t>
            </a:r>
            <a:r>
              <a:rPr lang="en-US" dirty="0" smtClean="0"/>
              <a:t>March Madness </a:t>
            </a:r>
            <a:r>
              <a:rPr lang="en-US" dirty="0"/>
              <a:t>bound team had the best chance of winning </a:t>
            </a:r>
            <a:r>
              <a:rPr lang="en-US" dirty="0" smtClean="0"/>
              <a:t>it all.” An </a:t>
            </a:r>
            <a:r>
              <a:rPr lang="en-US" dirty="0"/>
              <a:t>“equity swap” is a complex financial bet, but in </a:t>
            </a:r>
            <a:r>
              <a:rPr lang="en-US" dirty="0" smtClean="0"/>
              <a:t>the end </a:t>
            </a:r>
            <a:r>
              <a:rPr lang="en-US" dirty="0"/>
              <a:t>it comes down to this: one side believes a stock </a:t>
            </a:r>
            <a:r>
              <a:rPr lang="en-US" dirty="0" smtClean="0"/>
              <a:t>will go </a:t>
            </a:r>
            <a:r>
              <a:rPr lang="en-US" dirty="0"/>
              <a:t>up (or down) more than another, and they put </a:t>
            </a:r>
            <a:r>
              <a:rPr lang="en-US" dirty="0" smtClean="0"/>
              <a:t>money on </a:t>
            </a:r>
            <a:r>
              <a:rPr lang="en-US" dirty="0"/>
              <a:t>it.</a:t>
            </a:r>
          </a:p>
          <a:p>
            <a:pPr marL="0" indent="0">
              <a:buNone/>
            </a:pPr>
            <a:r>
              <a:rPr lang="en-US" dirty="0" smtClean="0"/>
              <a:t>	There’s </a:t>
            </a:r>
            <a:r>
              <a:rPr lang="en-US" dirty="0"/>
              <a:t>not a lot of information here, but from </a:t>
            </a:r>
            <a:r>
              <a:rPr lang="en-US" dirty="0" smtClean="0"/>
              <a:t>what you </a:t>
            </a:r>
            <a:r>
              <a:rPr lang="en-US" dirty="0"/>
              <a:t>have, can you brainstorm a short list </a:t>
            </a:r>
            <a:r>
              <a:rPr lang="en-US" dirty="0" smtClean="0"/>
              <a:t>	of words fitting </a:t>
            </a:r>
            <a:r>
              <a:rPr lang="en-US" dirty="0"/>
              <a:t>the culture and values Deutsche </a:t>
            </a:r>
            <a:r>
              <a:rPr lang="en-US" dirty="0" smtClean="0"/>
              <a:t>Bank fosters</a:t>
            </a:r>
            <a:r>
              <a:rPr lang="en-US" dirty="0"/>
              <a:t>?</a:t>
            </a:r>
          </a:p>
          <a:p>
            <a:pPr marL="0" indent="0">
              <a:buNone/>
            </a:pPr>
            <a:r>
              <a:rPr lang="en-US" dirty="0" smtClean="0"/>
              <a:t>	One </a:t>
            </a:r>
            <a:r>
              <a:rPr lang="en-US" dirty="0"/>
              <a:t>important characteristic of corporate culture </a:t>
            </a:r>
            <a:r>
              <a:rPr lang="en-US" dirty="0" smtClean="0"/>
              <a:t>is employee </a:t>
            </a:r>
            <a:r>
              <a:rPr lang="en-US" dirty="0"/>
              <a:t>interaction: the way workers </a:t>
            </a:r>
            <a:r>
              <a:rPr lang="en-US" dirty="0" smtClean="0"/>
              <a:t>	relate to each </a:t>
            </a:r>
            <a:r>
              <a:rPr lang="en-US" dirty="0"/>
              <a:t>other on the job. At Deutsche Bank, does </a:t>
            </a:r>
            <a:r>
              <a:rPr lang="en-US" dirty="0" smtClean="0"/>
              <a:t>it sound </a:t>
            </a:r>
            <a:r>
              <a:rPr lang="en-US" dirty="0"/>
              <a:t>like the culture values </a:t>
            </a:r>
            <a:r>
              <a:rPr lang="en-US" dirty="0" smtClean="0"/>
              <a:t>	teamwork among workers</a:t>
            </a:r>
            <a:r>
              <a:rPr lang="en-US" dirty="0"/>
              <a:t>, competition, or some mix? Explain.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6575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Case </a:t>
            </a:r>
            <a:r>
              <a:rPr lang="en-US" b="1" dirty="0" smtClean="0"/>
              <a:t>Study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/>
              <a:t>3. </a:t>
            </a:r>
            <a:r>
              <a:rPr lang="en-US" dirty="0" err="1"/>
              <a:t>BigFatPanda</a:t>
            </a:r>
            <a:r>
              <a:rPr lang="en-US" dirty="0"/>
              <a:t> writes, “I’d rather work on a desk with </a:t>
            </a:r>
            <a:r>
              <a:rPr lang="en-US" dirty="0" smtClean="0"/>
              <a:t>the trash </a:t>
            </a:r>
            <a:r>
              <a:rPr lang="en-US" dirty="0"/>
              <a:t>talk, like where people are on the verge of </a:t>
            </a:r>
            <a:r>
              <a:rPr lang="en-US" dirty="0" smtClean="0"/>
              <a:t>cutting each </a:t>
            </a:r>
            <a:r>
              <a:rPr lang="en-US" dirty="0"/>
              <a:t>other</a:t>
            </a:r>
            <a:r>
              <a:rPr lang="en-US" dirty="0" smtClean="0"/>
              <a:t>.” “</a:t>
            </a:r>
            <a:r>
              <a:rPr lang="en-US" dirty="0"/>
              <a:t>A desk” is Wall Street talk for a team of </a:t>
            </a:r>
            <a:r>
              <a:rPr lang="en-US" dirty="0" smtClean="0"/>
              <a:t>analysts working </a:t>
            </a:r>
            <a:r>
              <a:rPr lang="en-US" dirty="0"/>
              <a:t>together on investment strategies.</a:t>
            </a:r>
          </a:p>
          <a:p>
            <a:pPr marL="0" indent="0">
              <a:buNone/>
            </a:pPr>
            <a:r>
              <a:rPr lang="en-US" dirty="0" smtClean="0"/>
              <a:t>	How </a:t>
            </a:r>
            <a:r>
              <a:rPr lang="en-US" dirty="0"/>
              <a:t>would you describe the culture </a:t>
            </a:r>
            <a:r>
              <a:rPr lang="en-US" dirty="0" err="1" smtClean="0"/>
              <a:t>BigFatPanda</a:t>
            </a:r>
            <a:r>
              <a:rPr lang="en-US" dirty="0"/>
              <a:t> </a:t>
            </a:r>
            <a:r>
              <a:rPr lang="en-US" dirty="0" smtClean="0"/>
              <a:t>prefers</a:t>
            </a:r>
            <a:r>
              <a:rPr lang="en-US" dirty="0"/>
              <a:t>?</a:t>
            </a:r>
          </a:p>
          <a:p>
            <a:pPr marL="0" indent="0">
              <a:buNone/>
            </a:pPr>
            <a:r>
              <a:rPr lang="en-US" dirty="0" smtClean="0"/>
              <a:t>	One </a:t>
            </a:r>
            <a:r>
              <a:rPr lang="en-US" dirty="0"/>
              <a:t>of the recurring questions all managers face </a:t>
            </a:r>
            <a:r>
              <a:rPr lang="en-US" dirty="0" smtClean="0"/>
              <a:t>is “Will </a:t>
            </a:r>
            <a:r>
              <a:rPr lang="en-US" dirty="0"/>
              <a:t>more and better work get done if people </a:t>
            </a:r>
            <a:r>
              <a:rPr lang="en-US" dirty="0" smtClean="0"/>
              <a:t>work together </a:t>
            </a:r>
            <a:r>
              <a:rPr lang="en-US" dirty="0"/>
              <a:t>or </a:t>
            </a:r>
            <a:r>
              <a:rPr lang="en-US" dirty="0" smtClean="0"/>
              <a:t>	compete </a:t>
            </a:r>
            <a:r>
              <a:rPr lang="en-US" dirty="0"/>
              <a:t>with each other?” It’s </a:t>
            </a:r>
            <a:r>
              <a:rPr lang="en-US" dirty="0" smtClean="0"/>
              <a:t>pretty obvious </a:t>
            </a:r>
            <a:r>
              <a:rPr lang="en-US" dirty="0"/>
              <a:t>where </a:t>
            </a:r>
            <a:r>
              <a:rPr lang="en-US" dirty="0" err="1"/>
              <a:t>BigFatPanda</a:t>
            </a:r>
            <a:r>
              <a:rPr lang="en-US" dirty="0"/>
              <a:t> comes down on </a:t>
            </a:r>
            <a:r>
              <a:rPr lang="en-US" dirty="0" smtClean="0"/>
              <a:t>this. From </a:t>
            </a:r>
            <a:r>
              <a:rPr lang="en-US" dirty="0"/>
              <a:t>what he says and the way </a:t>
            </a:r>
            <a:r>
              <a:rPr lang="en-US" dirty="0" smtClean="0"/>
              <a:t>	he </a:t>
            </a:r>
            <a:r>
              <a:rPr lang="en-US" dirty="0"/>
              <a:t>says it, what </a:t>
            </a:r>
            <a:r>
              <a:rPr lang="en-US" dirty="0" smtClean="0"/>
              <a:t>do you </a:t>
            </a:r>
            <a:r>
              <a:rPr lang="en-US" dirty="0"/>
              <a:t>suppose are some of the </a:t>
            </a:r>
            <a:r>
              <a:rPr lang="en-US" dirty="0" smtClean="0"/>
              <a:t>potential disadvantages </a:t>
            </a:r>
            <a:r>
              <a:rPr lang="en-US" dirty="0"/>
              <a:t>of this organizational culture </a:t>
            </a:r>
            <a:r>
              <a:rPr lang="en-US" dirty="0" smtClean="0"/>
              <a:t>of competition?</a:t>
            </a:r>
          </a:p>
          <a:p>
            <a:pPr marL="0" indent="0">
              <a:buNone/>
            </a:pPr>
            <a:r>
              <a:rPr lang="en-US" dirty="0" smtClean="0"/>
              <a:t>4. </a:t>
            </a:r>
            <a:r>
              <a:rPr lang="en-US" dirty="0" err="1" smtClean="0"/>
              <a:t>Bondarb</a:t>
            </a:r>
            <a:r>
              <a:rPr lang="en-US" dirty="0" smtClean="0"/>
              <a:t> </a:t>
            </a:r>
            <a:r>
              <a:rPr lang="en-US" dirty="0"/>
              <a:t>writes, “When I am out with Goldman </a:t>
            </a:r>
            <a:r>
              <a:rPr lang="en-US" dirty="0" smtClean="0"/>
              <a:t>people and </a:t>
            </a:r>
            <a:r>
              <a:rPr lang="en-US" dirty="0"/>
              <a:t>somebody tells a joke they all look at the most </a:t>
            </a:r>
            <a:r>
              <a:rPr lang="en-US" dirty="0" smtClean="0"/>
              <a:t>senior GS </a:t>
            </a:r>
            <a:r>
              <a:rPr lang="en-US" dirty="0"/>
              <a:t>person there to see if they are allowed to laugh.” </a:t>
            </a:r>
            <a:r>
              <a:rPr lang="en-US" dirty="0" smtClean="0"/>
              <a:t>GS is </a:t>
            </a:r>
            <a:r>
              <a:rPr lang="en-US" dirty="0"/>
              <a:t>Goldman Sachs, the global investment bank.</a:t>
            </a:r>
          </a:p>
          <a:p>
            <a:pPr marL="0" indent="0">
              <a:buNone/>
            </a:pPr>
            <a:r>
              <a:rPr lang="en-US" dirty="0" smtClean="0"/>
              <a:t>	Make </a:t>
            </a:r>
            <a:r>
              <a:rPr lang="en-US" dirty="0"/>
              <a:t>the case that employees constantly looking </a:t>
            </a:r>
            <a:r>
              <a:rPr lang="en-US" dirty="0" smtClean="0"/>
              <a:t>to superiors </a:t>
            </a:r>
            <a:r>
              <a:rPr lang="en-US" dirty="0"/>
              <a:t>for guidance—even whether they </a:t>
            </a:r>
            <a:r>
              <a:rPr lang="en-US" dirty="0" smtClean="0"/>
              <a:t>should laugh </a:t>
            </a:r>
            <a:r>
              <a:rPr lang="en-US" dirty="0"/>
              <a:t>at a joke</a:t>
            </a:r>
            <a:r>
              <a:rPr lang="en-US" dirty="0" smtClean="0"/>
              <a:t>—	shows </a:t>
            </a:r>
            <a:r>
              <a:rPr lang="en-US" dirty="0"/>
              <a:t>that a strong, </a:t>
            </a:r>
            <a:r>
              <a:rPr lang="en-US" dirty="0" smtClean="0"/>
              <a:t>clear corporate </a:t>
            </a:r>
            <a:r>
              <a:rPr lang="en-US" dirty="0"/>
              <a:t>culture exists at </a:t>
            </a:r>
            <a:r>
              <a:rPr lang="en-US" dirty="0" smtClean="0"/>
              <a:t>Goldman.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Make </a:t>
            </a:r>
            <a:r>
              <a:rPr lang="en-US" dirty="0"/>
              <a:t>the case that employees constantly looking </a:t>
            </a:r>
            <a:r>
              <a:rPr lang="en-US" dirty="0" smtClean="0"/>
              <a:t>to superiors </a:t>
            </a:r>
            <a:r>
              <a:rPr lang="en-US" dirty="0"/>
              <a:t>for guidance—even whether they </a:t>
            </a:r>
            <a:r>
              <a:rPr lang="en-US" dirty="0" smtClean="0"/>
              <a:t>should laugh </a:t>
            </a:r>
            <a:r>
              <a:rPr lang="en-US" dirty="0"/>
              <a:t>at a joke</a:t>
            </a:r>
            <a:r>
              <a:rPr lang="en-US" dirty="0" smtClean="0"/>
              <a:t>—	shows </a:t>
            </a:r>
            <a:r>
              <a:rPr lang="en-US" dirty="0"/>
              <a:t>that a weak, </a:t>
            </a:r>
            <a:r>
              <a:rPr lang="en-US" dirty="0" smtClean="0"/>
              <a:t>ill-defined corporate </a:t>
            </a:r>
            <a:r>
              <a:rPr lang="en-US" dirty="0"/>
              <a:t>culture exists at Goldman.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7310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Learning Objectives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2480441"/>
            <a:ext cx="9908627" cy="3395427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Define </a:t>
            </a:r>
            <a:r>
              <a:rPr lang="en-US" dirty="0"/>
              <a:t>the concept of corporate culture or, </a:t>
            </a:r>
            <a:r>
              <a:rPr lang="en-US" dirty="0" smtClean="0"/>
              <a:t>more broadly</a:t>
            </a:r>
            <a:r>
              <a:rPr lang="en-US" dirty="0"/>
              <a:t>, </a:t>
            </a:r>
            <a:r>
              <a:rPr lang="en-US" dirty="0" smtClean="0"/>
              <a:t>organizational culture</a:t>
            </a:r>
            <a:r>
              <a:rPr lang="en-US" dirty="0"/>
              <a:t>.</a:t>
            </a:r>
          </a:p>
          <a:p>
            <a:r>
              <a:rPr lang="en-US" dirty="0" smtClean="0"/>
              <a:t>Learn </a:t>
            </a:r>
            <a:r>
              <a:rPr lang="en-US" dirty="0"/>
              <a:t>to recognize and distinguish </a:t>
            </a:r>
            <a:r>
              <a:rPr lang="en-US" dirty="0" smtClean="0"/>
              <a:t>specific organizational </a:t>
            </a:r>
            <a:r>
              <a:rPr lang="en-US" dirty="0"/>
              <a:t>cultures.</a:t>
            </a:r>
          </a:p>
          <a:p>
            <a:r>
              <a:rPr lang="en-US" dirty="0" smtClean="0"/>
              <a:t>Consider </a:t>
            </a:r>
            <a:r>
              <a:rPr lang="en-US" dirty="0"/>
              <a:t>ways that a culture may be instilled in </a:t>
            </a:r>
            <a:r>
              <a:rPr lang="en-US" dirty="0" smtClean="0"/>
              <a:t>an organization.</a:t>
            </a:r>
          </a:p>
          <a:p>
            <a:r>
              <a:rPr lang="en-US" dirty="0" smtClean="0"/>
              <a:t>Delineate </a:t>
            </a:r>
            <a:r>
              <a:rPr lang="en-US" dirty="0"/>
              <a:t>an ethically questionable </a:t>
            </a:r>
            <a:r>
              <a:rPr lang="en-US" dirty="0" smtClean="0"/>
              <a:t>organizational culture</a:t>
            </a:r>
            <a:r>
              <a:rPr lang="en-US" dirty="0"/>
              <a:t>.</a:t>
            </a:r>
          </a:p>
          <a:p>
            <a:r>
              <a:rPr lang="en-US" dirty="0" smtClean="0"/>
              <a:t>Consider </a:t>
            </a:r>
            <a:r>
              <a:rPr lang="en-US" dirty="0"/>
              <a:t>responses to an ethically </a:t>
            </a:r>
            <a:r>
              <a:rPr lang="en-US" dirty="0" smtClean="0"/>
              <a:t>questionable organizational </a:t>
            </a:r>
            <a:r>
              <a:rPr lang="en-US" dirty="0"/>
              <a:t>culture.</a:t>
            </a:r>
          </a:p>
          <a:p>
            <a:r>
              <a:rPr lang="en-US" dirty="0" smtClean="0"/>
              <a:t>Define </a:t>
            </a:r>
            <a:r>
              <a:rPr lang="en-US" dirty="0"/>
              <a:t>compliance in the business world.</a:t>
            </a:r>
          </a:p>
          <a:p>
            <a:r>
              <a:rPr lang="en-US" dirty="0" smtClean="0"/>
              <a:t>Discuss </a:t>
            </a:r>
            <a:r>
              <a:rPr lang="en-US" dirty="0"/>
              <a:t>a way of measuring compliance</a:t>
            </a:r>
            <a:r>
              <a:rPr lang="en-US" dirty="0" smtClean="0"/>
              <a:t>.</a:t>
            </a:r>
          </a:p>
          <a:p>
            <a:r>
              <a:rPr lang="en-US" dirty="0" smtClean="0"/>
              <a:t>Consider </a:t>
            </a:r>
            <a:r>
              <a:rPr lang="en-US" dirty="0"/>
              <a:t>how the organization’s values are reflected </a:t>
            </a:r>
            <a:r>
              <a:rPr lang="en-US" dirty="0" smtClean="0"/>
              <a:t>in dress </a:t>
            </a:r>
            <a:r>
              <a:rPr lang="en-US" dirty="0"/>
              <a:t>codes and grooming codes</a:t>
            </a:r>
            <a:r>
              <a:rPr lang="en-US" dirty="0" smtClean="0"/>
              <a:t>.</a:t>
            </a:r>
          </a:p>
          <a:p>
            <a:r>
              <a:rPr lang="en-US" dirty="0" smtClean="0"/>
              <a:t>Show </a:t>
            </a:r>
            <a:r>
              <a:rPr lang="en-US" dirty="0"/>
              <a:t>that different kinds of businesses </a:t>
            </a:r>
            <a:r>
              <a:rPr lang="en-US" dirty="0" smtClean="0"/>
              <a:t>and organizations </a:t>
            </a:r>
            <a:r>
              <a:rPr lang="en-US" dirty="0"/>
              <a:t>lend themselves to distinct cultures </a:t>
            </a:r>
            <a:r>
              <a:rPr lang="en-US" dirty="0" smtClean="0"/>
              <a:t>and guiding </a:t>
            </a:r>
            <a:r>
              <a:rPr lang="en-US" dirty="0"/>
              <a:t>values.</a:t>
            </a:r>
          </a:p>
          <a:p>
            <a:r>
              <a:rPr lang="en-US" dirty="0" smtClean="0"/>
              <a:t>List </a:t>
            </a:r>
            <a:r>
              <a:rPr lang="en-US" dirty="0"/>
              <a:t>and describe questions that may help leaders </a:t>
            </a:r>
            <a:r>
              <a:rPr lang="en-US" dirty="0" smtClean="0"/>
              <a:t>choose an </a:t>
            </a:r>
            <a:r>
              <a:rPr lang="en-US" dirty="0"/>
              <a:t>appropriate organizational culture.</a:t>
            </a:r>
          </a:p>
          <a:p>
            <a:r>
              <a:rPr lang="en-US" dirty="0" smtClean="0"/>
              <a:t>Show </a:t>
            </a:r>
            <a:r>
              <a:rPr lang="en-US" dirty="0"/>
              <a:t>how specific aspects of an organizational </a:t>
            </a:r>
            <a:r>
              <a:rPr lang="en-US" dirty="0" smtClean="0"/>
              <a:t>culture may </a:t>
            </a:r>
            <a:r>
              <a:rPr lang="en-US" dirty="0"/>
              <a:t>be founded on ethical theory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 smtClean="0"/>
              <a:t>Consider </a:t>
            </a:r>
            <a:r>
              <a:rPr lang="en-US" dirty="0"/>
              <a:t>what values underlie specific leadership styles.</a:t>
            </a:r>
          </a:p>
          <a:p>
            <a:r>
              <a:rPr lang="en-US" dirty="0" smtClean="0"/>
              <a:t>Investigate </a:t>
            </a:r>
            <a:r>
              <a:rPr lang="en-US" dirty="0"/>
              <a:t>what kinds of enterprises may be suited </a:t>
            </a:r>
            <a:r>
              <a:rPr lang="en-US" dirty="0" smtClean="0"/>
              <a:t>to one </a:t>
            </a:r>
            <a:r>
              <a:rPr lang="en-US" dirty="0"/>
              <a:t>or another leadership style.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526024" y="5869802"/>
            <a:ext cx="64400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Westover, </a:t>
            </a:r>
            <a:r>
              <a:rPr lang="en-US" sz="1200" i="1" dirty="0" smtClean="0"/>
              <a:t>Strategic Organizational &amp; Business Ethics Toolkit</a:t>
            </a:r>
            <a:r>
              <a:rPr lang="en-US" sz="1200" dirty="0" smtClean="0"/>
              <a:t>, Copyright © 2014 by HCI Press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554421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What Is Corporate Culture?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000" dirty="0"/>
              <a:t>Corporate culture is easier to get intuitively than put </a:t>
            </a:r>
            <a:r>
              <a:rPr lang="en-US" sz="2000" dirty="0" smtClean="0"/>
              <a:t>into words</a:t>
            </a:r>
            <a:r>
              <a:rPr lang="en-US" sz="2000" dirty="0"/>
              <a:t>. Because you can’t touch it, measure it, or take </a:t>
            </a:r>
            <a:r>
              <a:rPr lang="en-US" sz="2000" dirty="0" smtClean="0"/>
              <a:t>its picture, it’s </a:t>
            </a:r>
            <a:r>
              <a:rPr lang="en-US" sz="2000" dirty="0"/>
              <a:t>not surprising that there’s no </a:t>
            </a:r>
            <a:r>
              <a:rPr lang="en-US" sz="2000" dirty="0" smtClean="0"/>
              <a:t>consensus definition </a:t>
            </a:r>
            <a:r>
              <a:rPr lang="en-US" sz="2000" dirty="0"/>
              <a:t>attached to the term. Here are three attempts </a:t>
            </a:r>
            <a:r>
              <a:rPr lang="en-US" sz="2000" dirty="0" smtClean="0"/>
              <a:t>to put </a:t>
            </a:r>
            <a:r>
              <a:rPr lang="en-US" sz="2000" dirty="0"/>
              <a:t>the idea in words. A corporate </a:t>
            </a:r>
            <a:r>
              <a:rPr lang="en-US" sz="2000" dirty="0" smtClean="0"/>
              <a:t>culture </a:t>
            </a:r>
            <a:r>
              <a:rPr lang="en-US" sz="2000" dirty="0"/>
              <a:t>is</a:t>
            </a:r>
            <a:r>
              <a:rPr lang="en-US" sz="2000" dirty="0" smtClean="0"/>
              <a:t>:</a:t>
            </a:r>
          </a:p>
          <a:p>
            <a:r>
              <a:rPr lang="en-US" sz="2000" dirty="0" smtClean="0"/>
              <a:t>“</a:t>
            </a:r>
            <a:r>
              <a:rPr lang="en-US" sz="2000" dirty="0"/>
              <a:t>the shared beliefs top managers have in a </a:t>
            </a:r>
            <a:r>
              <a:rPr lang="en-US" sz="2000" dirty="0" smtClean="0"/>
              <a:t>company about </a:t>
            </a:r>
            <a:r>
              <a:rPr lang="en-US" sz="2000" dirty="0"/>
              <a:t>how they should manage themselves and </a:t>
            </a:r>
            <a:r>
              <a:rPr lang="en-US" sz="2000" dirty="0" smtClean="0"/>
              <a:t>other employees</a:t>
            </a:r>
            <a:r>
              <a:rPr lang="en-US" sz="2000" dirty="0"/>
              <a:t>, and how they should conduct </a:t>
            </a:r>
            <a:r>
              <a:rPr lang="en-US" sz="2000" dirty="0" smtClean="0"/>
              <a:t>their business”</a:t>
            </a:r>
            <a:endParaRPr lang="en-US" sz="2000" dirty="0"/>
          </a:p>
          <a:p>
            <a:r>
              <a:rPr lang="en-US" sz="2000" dirty="0" smtClean="0"/>
              <a:t>“</a:t>
            </a:r>
            <a:r>
              <a:rPr lang="en-US" sz="2000" dirty="0"/>
              <a:t>the pattern of shared values and beliefs that </a:t>
            </a:r>
            <a:r>
              <a:rPr lang="en-US" sz="2000" dirty="0" smtClean="0"/>
              <a:t>gives members </a:t>
            </a:r>
            <a:r>
              <a:rPr lang="en-US" sz="2000" dirty="0"/>
              <a:t>of an institution meaning and </a:t>
            </a:r>
            <a:r>
              <a:rPr lang="en-US" sz="2000" dirty="0" smtClean="0"/>
              <a:t>provides them with </a:t>
            </a:r>
            <a:r>
              <a:rPr lang="en-US" sz="2000" dirty="0"/>
              <a:t>rules for behavior in their organization</a:t>
            </a:r>
            <a:r>
              <a:rPr lang="en-US" sz="2000" dirty="0" smtClean="0"/>
              <a:t>”</a:t>
            </a:r>
          </a:p>
          <a:p>
            <a:r>
              <a:rPr lang="en-US" sz="2000" dirty="0"/>
              <a:t>“a general constellation of beliefs, mores, customs, </a:t>
            </a:r>
            <a:r>
              <a:rPr lang="en-US" sz="2000" dirty="0" smtClean="0"/>
              <a:t>value systems </a:t>
            </a:r>
            <a:r>
              <a:rPr lang="en-US" sz="2000" dirty="0"/>
              <a:t>and behavioral norms, and ways of </a:t>
            </a:r>
            <a:r>
              <a:rPr lang="en-US" sz="2000" dirty="0" smtClean="0"/>
              <a:t>doing business </a:t>
            </a:r>
            <a:r>
              <a:rPr lang="en-US" sz="2000" dirty="0"/>
              <a:t>that are unique to each corporation, that set </a:t>
            </a:r>
            <a:r>
              <a:rPr lang="en-US" sz="2000" dirty="0" smtClean="0"/>
              <a:t>a pattern </a:t>
            </a:r>
            <a:r>
              <a:rPr lang="en-US" sz="2000" dirty="0"/>
              <a:t>for corporate activities and actions, and </a:t>
            </a:r>
            <a:r>
              <a:rPr lang="en-US" sz="2000" dirty="0" smtClean="0"/>
              <a:t>that describe </a:t>
            </a:r>
            <a:r>
              <a:rPr lang="en-US" sz="2000" dirty="0"/>
              <a:t>the implicit and emergent patterns of </a:t>
            </a:r>
            <a:r>
              <a:rPr lang="en-US" sz="2000" dirty="0" smtClean="0"/>
              <a:t>behavior and </a:t>
            </a:r>
            <a:r>
              <a:rPr lang="en-US" sz="2000" dirty="0"/>
              <a:t>emotions characterizing life in the organization.” </a:t>
            </a:r>
            <a:endParaRPr lang="en-US" sz="1980" dirty="0"/>
          </a:p>
        </p:txBody>
      </p:sp>
      <p:sp>
        <p:nvSpPr>
          <p:cNvPr id="5" name="TextBox 4"/>
          <p:cNvSpPr txBox="1"/>
          <p:nvPr/>
        </p:nvSpPr>
        <p:spPr>
          <a:xfrm>
            <a:off x="3526024" y="5869802"/>
            <a:ext cx="64400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Westover, </a:t>
            </a:r>
            <a:r>
              <a:rPr lang="en-US" sz="1200" i="1" dirty="0" smtClean="0"/>
              <a:t>Strategic Organizational &amp; Business Ethics Toolkit</a:t>
            </a:r>
            <a:r>
              <a:rPr lang="en-US" sz="1200" dirty="0" smtClean="0"/>
              <a:t>, Copyright © 2014 by HCI Press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545971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What’s My Organization’s Culture?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2556932"/>
            <a:ext cx="9687909" cy="33189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Managers’ job responsibilities include protecting </a:t>
            </a:r>
            <a:r>
              <a:rPr lang="en-US" dirty="0" smtClean="0"/>
              <a:t>and promoting </a:t>
            </a:r>
            <a:r>
              <a:rPr lang="en-US" dirty="0"/>
              <a:t>their organization’s culture. Fulfilling </a:t>
            </a:r>
            <a:r>
              <a:rPr lang="en-US" dirty="0" smtClean="0"/>
              <a:t>the responsibility </a:t>
            </a:r>
            <a:r>
              <a:rPr lang="en-US" dirty="0"/>
              <a:t>requires determining exactly what culture </a:t>
            </a:r>
            <a:r>
              <a:rPr lang="en-US" dirty="0" smtClean="0"/>
              <a:t>lives in </a:t>
            </a:r>
            <a:r>
              <a:rPr lang="en-US" dirty="0"/>
              <a:t>the workplace. There’s no secret decoding mechanism, </a:t>
            </a:r>
            <a:r>
              <a:rPr lang="en-US" dirty="0" smtClean="0"/>
              <a:t>but there </a:t>
            </a:r>
            <a:r>
              <a:rPr lang="en-US" dirty="0"/>
              <a:t>are a number of indicating questions that may be </a:t>
            </a:r>
            <a:r>
              <a:rPr lang="en-US" dirty="0" smtClean="0"/>
              <a:t>asked. One </a:t>
            </a:r>
            <a:r>
              <a:rPr lang="en-US" dirty="0"/>
              <a:t>of the most natural is to brainstorm associated words.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526024" y="5869802"/>
            <a:ext cx="64400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Westover, </a:t>
            </a:r>
            <a:r>
              <a:rPr lang="en-US" sz="1200" i="1" dirty="0" smtClean="0"/>
              <a:t>Strategic Organizational &amp; Business Ethics Toolkit</a:t>
            </a:r>
            <a:r>
              <a:rPr lang="en-US" sz="1200" dirty="0" smtClean="0"/>
              <a:t>, Copyright © 2014 by HCI Press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311570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How Is Organizational Culture Instilled?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i="1" dirty="0"/>
              <a:t>1. We are customer driven.</a:t>
            </a:r>
          </a:p>
          <a:p>
            <a:pPr marL="0" indent="0">
              <a:buNone/>
            </a:pPr>
            <a:r>
              <a:rPr lang="en-US" i="1" dirty="0"/>
              <a:t>2. We develop superior brands and technologies.</a:t>
            </a:r>
          </a:p>
          <a:p>
            <a:pPr marL="0" indent="0">
              <a:buNone/>
            </a:pPr>
            <a:r>
              <a:rPr lang="en-US" i="1" dirty="0"/>
              <a:t>3. We aspire to excellence in quality.</a:t>
            </a:r>
          </a:p>
          <a:p>
            <a:pPr marL="0" indent="0">
              <a:buNone/>
            </a:pPr>
            <a:r>
              <a:rPr lang="en-US" i="1" dirty="0"/>
              <a:t>4. We strive for innovation.</a:t>
            </a:r>
          </a:p>
          <a:p>
            <a:pPr marL="0" indent="0">
              <a:buNone/>
            </a:pPr>
            <a:r>
              <a:rPr lang="en-US" i="1" dirty="0"/>
              <a:t>5. We embrace change.</a:t>
            </a:r>
          </a:p>
          <a:p>
            <a:pPr marL="0" indent="0">
              <a:buNone/>
            </a:pPr>
            <a:r>
              <a:rPr lang="en-US" i="1" dirty="0"/>
              <a:t>6. We are successful because of our people.</a:t>
            </a:r>
          </a:p>
          <a:p>
            <a:pPr marL="0" indent="0">
              <a:buNone/>
            </a:pPr>
            <a:r>
              <a:rPr lang="en-US" i="1" dirty="0"/>
              <a:t>7. We are committed to shareholder value.</a:t>
            </a:r>
          </a:p>
          <a:p>
            <a:pPr marL="0" indent="0">
              <a:buNone/>
            </a:pPr>
            <a:r>
              <a:rPr lang="en-US" i="1" dirty="0"/>
              <a:t>8. We are dedicated to sustainability and corporate </a:t>
            </a:r>
            <a:r>
              <a:rPr lang="en-US" i="1" dirty="0" smtClean="0"/>
              <a:t>social responsibility</a:t>
            </a:r>
            <a:r>
              <a:rPr lang="en-US" i="1" dirty="0"/>
              <a:t>.</a:t>
            </a:r>
          </a:p>
          <a:p>
            <a:pPr marL="0" indent="0">
              <a:buNone/>
            </a:pPr>
            <a:r>
              <a:rPr lang="en-US" i="1" dirty="0"/>
              <a:t>9. We communicate openly and actively.</a:t>
            </a:r>
          </a:p>
          <a:p>
            <a:pPr marL="0" indent="0">
              <a:buNone/>
            </a:pPr>
            <a:r>
              <a:rPr lang="en-US" i="1" dirty="0"/>
              <a:t>10. We preserve the tradition of an open </a:t>
            </a:r>
            <a:r>
              <a:rPr lang="en-US" i="1" dirty="0" smtClean="0"/>
              <a:t>family company</a:t>
            </a:r>
            <a:r>
              <a:rPr lang="en-US" i="1" dirty="0"/>
              <a:t>.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526024" y="5869802"/>
            <a:ext cx="64400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Westover, </a:t>
            </a:r>
            <a:r>
              <a:rPr lang="en-US" sz="1200" i="1" dirty="0" smtClean="0"/>
              <a:t>Strategic Organizational &amp; Business Ethics Toolkit</a:t>
            </a:r>
            <a:r>
              <a:rPr lang="en-US" sz="1200" dirty="0" smtClean="0"/>
              <a:t>, Copyright © 2014 by HCI Press</a:t>
            </a:r>
            <a:endParaRPr lang="en-US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6066973" y="2757713"/>
            <a:ext cx="5326742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b="1" dirty="0"/>
              <a:t>An organization’s culture may be instilled through </a:t>
            </a:r>
            <a:r>
              <a:rPr lang="en-US" sz="1700" b="1" dirty="0" smtClean="0"/>
              <a:t>codes and </a:t>
            </a:r>
            <a:r>
              <a:rPr lang="en-US" sz="1700" b="1" dirty="0"/>
              <a:t>rules</a:t>
            </a:r>
            <a:r>
              <a:rPr lang="en-US" sz="1700" b="1" dirty="0" smtClean="0"/>
              <a:t>.</a:t>
            </a:r>
          </a:p>
          <a:p>
            <a:endParaRPr lang="en-US" sz="1700" b="1" dirty="0"/>
          </a:p>
          <a:p>
            <a:r>
              <a:rPr lang="en-US" sz="1700" b="1" dirty="0" smtClean="0"/>
              <a:t>An </a:t>
            </a:r>
            <a:r>
              <a:rPr lang="en-US" sz="1700" b="1" dirty="0"/>
              <a:t>organization’s culture may be instilled through </a:t>
            </a:r>
            <a:r>
              <a:rPr lang="en-US" sz="1700" b="1" dirty="0" smtClean="0"/>
              <a:t>social cues </a:t>
            </a:r>
            <a:r>
              <a:rPr lang="en-US" sz="1700" b="1" dirty="0"/>
              <a:t>and pressures.</a:t>
            </a:r>
            <a:endParaRPr lang="en-US" sz="1700" b="1" dirty="0"/>
          </a:p>
        </p:txBody>
      </p:sp>
    </p:spTree>
    <p:extLst>
      <p:ext uri="{BB962C8B-B14F-4D97-AF65-F5344CB8AC3E}">
        <p14:creationId xmlns:p14="http://schemas.microsoft.com/office/powerpoint/2010/main" val="1268647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The Relation between Organizational Culture </a:t>
            </a:r>
            <a:r>
              <a:rPr lang="en-US" b="1" dirty="0" smtClean="0"/>
              <a:t>an Knowing </a:t>
            </a:r>
            <a:r>
              <a:rPr lang="en-US" b="1" dirty="0"/>
              <a:t>the Right Thing to Do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2" y="2550866"/>
            <a:ext cx="9601196" cy="33189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An Ethically Questionable Corporate </a:t>
            </a:r>
            <a:r>
              <a:rPr lang="en-US" b="1" dirty="0" smtClean="0"/>
              <a:t>Culture:</a:t>
            </a:r>
          </a:p>
          <a:p>
            <a:r>
              <a:rPr lang="en-US" dirty="0"/>
              <a:t>Can basic duty theories justify putting profits </a:t>
            </a:r>
            <a:r>
              <a:rPr lang="en-US" dirty="0" smtClean="0"/>
              <a:t>above honesty?</a:t>
            </a:r>
          </a:p>
          <a:p>
            <a:r>
              <a:rPr lang="en-US" dirty="0"/>
              <a:t>Can a consequentialist-utilitarian theory </a:t>
            </a:r>
            <a:r>
              <a:rPr lang="en-US" dirty="0" smtClean="0"/>
              <a:t>justify putting </a:t>
            </a:r>
            <a:r>
              <a:rPr lang="en-US" dirty="0"/>
              <a:t>profits above honesty</a:t>
            </a:r>
            <a:r>
              <a:rPr lang="en-US" dirty="0" smtClean="0"/>
              <a:t>?</a:t>
            </a:r>
          </a:p>
          <a:p>
            <a:r>
              <a:rPr lang="en-US" dirty="0"/>
              <a:t>Can an ethical theory of egoism justify </a:t>
            </a:r>
            <a:r>
              <a:rPr lang="en-US" dirty="0" smtClean="0"/>
              <a:t>putting profits </a:t>
            </a:r>
            <a:r>
              <a:rPr lang="en-US" dirty="0"/>
              <a:t>above honesty?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526024" y="5869802"/>
            <a:ext cx="64400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Westover, </a:t>
            </a:r>
            <a:r>
              <a:rPr lang="en-US" sz="1200" i="1" dirty="0" smtClean="0"/>
              <a:t>Strategic Organizational &amp; Business Ethics Toolkit</a:t>
            </a:r>
            <a:r>
              <a:rPr lang="en-US" sz="1200" dirty="0" smtClean="0"/>
              <a:t>, Copyright © 2014 by HCI Press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836454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The Ethics of Compliance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2556932"/>
            <a:ext cx="9601197" cy="3318936"/>
          </a:xfrm>
        </p:spPr>
        <p:txBody>
          <a:bodyPr>
            <a:normAutofit lnSpcReduction="10000"/>
          </a:bodyPr>
          <a:lstStyle/>
          <a:p>
            <a:r>
              <a:rPr lang="en-US" dirty="0"/>
              <a:t>What happens when an organization’s principles are </a:t>
            </a:r>
            <a:r>
              <a:rPr lang="en-US" dirty="0" smtClean="0"/>
              <a:t>laudable, but </a:t>
            </a:r>
            <a:r>
              <a:rPr lang="en-US" dirty="0"/>
              <a:t>they don’t get put into practice by the people </a:t>
            </a:r>
            <a:r>
              <a:rPr lang="en-US" dirty="0" smtClean="0"/>
              <a:t>actually doing </a:t>
            </a:r>
            <a:r>
              <a:rPr lang="en-US" dirty="0"/>
              <a:t>the work? What happens, the question is, when </a:t>
            </a:r>
            <a:r>
              <a:rPr lang="en-US" dirty="0" smtClean="0"/>
              <a:t>an enterprise internally promotes basic </a:t>
            </a:r>
            <a:r>
              <a:rPr lang="en-US" dirty="0"/>
              <a:t>values including honesty, but outside in the </a:t>
            </a:r>
            <a:r>
              <a:rPr lang="en-US" dirty="0" smtClean="0"/>
              <a:t>world where </a:t>
            </a:r>
            <a:r>
              <a:rPr lang="en-US" dirty="0"/>
              <a:t>the transactions happen, the lesson is </a:t>
            </a:r>
            <a:r>
              <a:rPr lang="en-US" dirty="0" smtClean="0"/>
              <a:t>lost.</a:t>
            </a:r>
          </a:p>
          <a:p>
            <a:r>
              <a:rPr lang="en-US" dirty="0"/>
              <a:t>A corporate culture ethics audit attempts to loosely </a:t>
            </a:r>
            <a:r>
              <a:rPr lang="en-US" dirty="0" smtClean="0"/>
              <a:t>measure how </a:t>
            </a:r>
            <a:r>
              <a:rPr lang="en-US" dirty="0"/>
              <a:t>open channels are between the ethical values </a:t>
            </a:r>
            <a:r>
              <a:rPr lang="en-US" dirty="0" smtClean="0"/>
              <a:t>stationed at </a:t>
            </a:r>
            <a:r>
              <a:rPr lang="en-US" dirty="0"/>
              <a:t>the top, and the actual practices down below, and </a:t>
            </a:r>
            <a:r>
              <a:rPr lang="en-US" dirty="0" smtClean="0"/>
              <a:t>one common </a:t>
            </a:r>
            <a:r>
              <a:rPr lang="en-US" dirty="0"/>
              <a:t>way of doing the measuring is with a </a:t>
            </a:r>
            <a:r>
              <a:rPr lang="en-US" dirty="0" smtClean="0"/>
              <a:t>questionnaire addressed </a:t>
            </a:r>
            <a:r>
              <a:rPr lang="en-US" dirty="0"/>
              <a:t>to all an organization’s members.</a:t>
            </a: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526024" y="5869802"/>
            <a:ext cx="64400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Westover, </a:t>
            </a:r>
            <a:r>
              <a:rPr lang="en-US" sz="1200" i="1" dirty="0" smtClean="0"/>
              <a:t>Strategic Organizational &amp; Business Ethics Toolkit</a:t>
            </a:r>
            <a:r>
              <a:rPr lang="en-US" sz="1200" dirty="0" smtClean="0"/>
              <a:t>, Copyright © 2014 by HCI Press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64655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Two Ethically Knotted Scenes of Corporate 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Dress </a:t>
            </a:r>
            <a:r>
              <a:rPr lang="en-US" b="1" dirty="0" smtClean="0"/>
              <a:t>Codes and Grooming Codes</a:t>
            </a:r>
          </a:p>
          <a:p>
            <a:r>
              <a:rPr lang="en-US" dirty="0" smtClean="0"/>
              <a:t>An </a:t>
            </a:r>
            <a:r>
              <a:rPr lang="en-US" dirty="0"/>
              <a:t>organization’s fundamental values show through </a:t>
            </a:r>
            <a:r>
              <a:rPr lang="en-US" dirty="0" smtClean="0"/>
              <a:t>in codes </a:t>
            </a:r>
            <a:r>
              <a:rPr lang="en-US" dirty="0"/>
              <a:t>regulating dress and grooming.</a:t>
            </a:r>
          </a:p>
          <a:p>
            <a:r>
              <a:rPr lang="en-US" dirty="0" smtClean="0"/>
              <a:t>The </a:t>
            </a:r>
            <a:r>
              <a:rPr lang="en-US" dirty="0"/>
              <a:t>implications of these particular codes and the </a:t>
            </a:r>
            <a:r>
              <a:rPr lang="en-US" dirty="0" smtClean="0"/>
              <a:t>values beneath </a:t>
            </a:r>
            <a:r>
              <a:rPr lang="en-US" dirty="0"/>
              <a:t>them stretch broadly through the organization.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526024" y="5869802"/>
            <a:ext cx="64400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Westover, </a:t>
            </a:r>
            <a:r>
              <a:rPr lang="en-US" sz="1200" i="1" dirty="0" smtClean="0"/>
              <a:t>Strategic Organizational &amp; Business Ethics Toolkit</a:t>
            </a:r>
            <a:r>
              <a:rPr lang="en-US" sz="1200" dirty="0" smtClean="0"/>
              <a:t>, Copyright © 2014 by HCI Press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657806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What Culture Should a Leader Choose to Instill?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2" y="2418432"/>
            <a:ext cx="9601196" cy="345137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What </a:t>
            </a:r>
            <a:r>
              <a:rPr lang="en-US" b="1" dirty="0" smtClean="0"/>
              <a:t>Counts </a:t>
            </a:r>
            <a:r>
              <a:rPr lang="en-US" b="1" dirty="0"/>
              <a:t>as Success</a:t>
            </a:r>
            <a:r>
              <a:rPr lang="en-US" b="1" dirty="0" smtClean="0"/>
              <a:t>?</a:t>
            </a:r>
          </a:p>
          <a:p>
            <a:pPr marL="0" indent="0">
              <a:buNone/>
            </a:pPr>
            <a:r>
              <a:rPr lang="en-US" b="1" dirty="0"/>
              <a:t>Am I a </a:t>
            </a:r>
            <a:r>
              <a:rPr lang="en-US" b="1" dirty="0" smtClean="0"/>
              <a:t>Collectivist </a:t>
            </a:r>
            <a:r>
              <a:rPr lang="en-US" b="1" dirty="0"/>
              <a:t>or an Individualist</a:t>
            </a:r>
            <a:r>
              <a:rPr lang="en-US" b="1" dirty="0" smtClean="0"/>
              <a:t>?</a:t>
            </a:r>
          </a:p>
          <a:p>
            <a:pPr marL="0" indent="0">
              <a:buNone/>
            </a:pPr>
            <a:r>
              <a:rPr lang="en-US" b="1" dirty="0"/>
              <a:t>What Do I Value More, the Means or the Ends</a:t>
            </a:r>
            <a:r>
              <a:rPr lang="en-US" b="1" dirty="0" smtClean="0"/>
              <a:t>?</a:t>
            </a:r>
          </a:p>
          <a:p>
            <a:pPr marL="0" indent="0">
              <a:buNone/>
            </a:pPr>
            <a:r>
              <a:rPr lang="en-US" b="1" dirty="0"/>
              <a:t>How Do I See My Employees</a:t>
            </a:r>
            <a:r>
              <a:rPr lang="en-US" b="1" dirty="0" smtClean="0"/>
              <a:t>?</a:t>
            </a:r>
          </a:p>
          <a:p>
            <a:r>
              <a:rPr lang="en-US" dirty="0"/>
              <a:t>The kind of culture instilled will depend on the style </a:t>
            </a:r>
            <a:r>
              <a:rPr lang="en-US" dirty="0" smtClean="0"/>
              <a:t>of leadership </a:t>
            </a:r>
            <a:r>
              <a:rPr lang="en-US" dirty="0"/>
              <a:t>and the contingencies of the type of business.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526024" y="5869802"/>
            <a:ext cx="64400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Westover, </a:t>
            </a:r>
            <a:r>
              <a:rPr lang="en-US" sz="1200" i="1" dirty="0" smtClean="0"/>
              <a:t>Strategic Organizational &amp; Business Ethics Toolkit</a:t>
            </a:r>
            <a:r>
              <a:rPr lang="en-US" sz="1200" dirty="0" smtClean="0"/>
              <a:t>, Copyright © 2014 by HCI Press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766466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B15E28"/>
      </a:accent1>
      <a:accent2>
        <a:srgbClr val="B13228"/>
      </a:accent2>
      <a:accent3>
        <a:srgbClr val="8B7B56"/>
      </a:accent3>
      <a:accent4>
        <a:srgbClr val="E09C41"/>
      </a:accent4>
      <a:accent5>
        <a:srgbClr val="9EAE51"/>
      </a:accent5>
      <a:accent6>
        <a:srgbClr val="6E7355"/>
      </a:accent6>
      <a:hlink>
        <a:srgbClr val="D37A21"/>
      </a:hlink>
      <a:folHlink>
        <a:srgbClr val="CA8F55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039A4B3-0617-4CFC-B614-27363ECC28A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6235</TotalTime>
  <Words>1394</Words>
  <Application>Microsoft Office PowerPoint</Application>
  <PresentationFormat>Widescreen</PresentationFormat>
  <Paragraphs>95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Garamond</vt:lpstr>
      <vt:lpstr>Organic</vt:lpstr>
      <vt:lpstr>Chapter 9</vt:lpstr>
      <vt:lpstr>Learning Objectives</vt:lpstr>
      <vt:lpstr>What Is Corporate Culture?</vt:lpstr>
      <vt:lpstr>What’s My Organization’s Culture?</vt:lpstr>
      <vt:lpstr>How Is Organizational Culture Instilled?</vt:lpstr>
      <vt:lpstr>The Relation between Organizational Culture an Knowing the Right Thing to Do</vt:lpstr>
      <vt:lpstr>The Ethics of Compliance</vt:lpstr>
      <vt:lpstr>Two Ethically Knotted Scenes of Corporate Culture</vt:lpstr>
      <vt:lpstr>What Culture Should a Leader Choose to Instill?</vt:lpstr>
      <vt:lpstr>Styles and Values of Management</vt:lpstr>
      <vt:lpstr>Test Your Knowledge</vt:lpstr>
      <vt:lpstr>Case Study</vt:lpstr>
      <vt:lpstr>Case Study Questions</vt:lpstr>
      <vt:lpstr>Case Study Questions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4</dc:title>
  <dc:creator>Bergen Eskildsen</dc:creator>
  <cp:lastModifiedBy>Joe Light</cp:lastModifiedBy>
  <cp:revision>92</cp:revision>
  <dcterms:created xsi:type="dcterms:W3CDTF">2016-06-14T20:06:50Z</dcterms:created>
  <dcterms:modified xsi:type="dcterms:W3CDTF">2016-06-30T16:20:31Z</dcterms:modified>
</cp:coreProperties>
</file>